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7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8.png" ContentType="image/png"/>
  <Override PartName="/ppt/media/image46.png" ContentType="image/png"/>
  <Override PartName="/ppt/media/image45.png" ContentType="image/png"/>
  <Override PartName="/ppt/media/image69.png" ContentType="image/png"/>
  <Override PartName="/ppt/media/image44.png" ContentType="image/png"/>
  <Override PartName="/ppt/media/image68.png" ContentType="image/png"/>
  <Override PartName="/ppt/media/image43.png" ContentType="image/png"/>
  <Override PartName="/ppt/media/image66.png" ContentType="image/png"/>
  <Override PartName="/ppt/media/image41.png" ContentType="image/png"/>
  <Override PartName="/ppt/media/image65.png" ContentType="image/png"/>
  <Override PartName="/ppt/media/image40.png" ContentType="image/png"/>
  <Override PartName="/ppt/media/image39.png" ContentType="image/png"/>
  <Override PartName="/ppt/media/image38.png" ContentType="image/png"/>
  <Override PartName="/ppt/media/image16.png" ContentType="image/png"/>
  <Override PartName="/ppt/media/image2.jpeg" ContentType="image/jpeg"/>
  <Override PartName="/ppt/media/image3.jpeg" ContentType="image/jpeg"/>
  <Override PartName="/ppt/media/image4.jpeg" ContentType="image/jpeg"/>
  <Override PartName="/ppt/media/image47.png" ContentType="image/png"/>
  <Override PartName="/ppt/media/image22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36.png" ContentType="image/png"/>
  <Override PartName="/ppt/media/image13.jpeg" ContentType="image/jpeg"/>
  <Override PartName="/ppt/media/image11.jpeg" ContentType="image/jpeg"/>
  <Override PartName="/ppt/media/image15.jpeg" ContentType="image/jpeg"/>
  <Override PartName="/ppt/media/image14.jpeg" ContentType="image/jpeg"/>
  <Override PartName="/ppt/media/image17.jpeg" ContentType="image/jpeg"/>
  <Override PartName="/ppt/media/image27.png" ContentType="image/png"/>
  <Override PartName="/ppt/media/image18.jpeg" ContentType="image/jpeg"/>
  <Override PartName="/ppt/media/image37.png" ContentType="image/png"/>
  <Override PartName="/ppt/media/image12.png" ContentType="image/png"/>
  <Override PartName="/ppt/media/image19.jpeg" ContentType="image/jpeg"/>
  <Override PartName="/ppt/media/image64.png" ContentType="image/png"/>
  <Override PartName="/ppt/media/image9.png" ContentType="image/png"/>
  <Override PartName="/ppt/media/image62.png" ContentType="image/png"/>
  <Override PartName="/ppt/media/image7.png" ContentType="image/png"/>
  <Override PartName="/ppt/media/image63.png" ContentType="image/png"/>
  <Override PartName="/ppt/media/image8.png" ContentType="image/png"/>
  <Override PartName="/ppt/media/image61.png" ContentType="image/png"/>
  <Override PartName="/ppt/media/image6.png" ContentType="image/png"/>
  <Override PartName="/ppt/media/image60.png" ContentType="image/png"/>
  <Override PartName="/ppt/media/image42.jpeg" ContentType="image/jpeg"/>
  <Override PartName="/ppt/media/image5.png" ContentType="image/png"/>
  <Override PartName="/ppt/media/image20.jpeg" ContentType="image/jpeg"/>
  <Override PartName="/ppt/media/image21.jpeg" ContentType="image/jpeg"/>
  <Override PartName="/ppt/media/image1.jpeg" ContentType="image/jpeg"/>
  <Override PartName="/ppt/media/image23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72.xml.rels" ContentType="application/vnd.openxmlformats-package.relationships+xml"/>
  <Override PartName="/ppt/slides/_rels/slide44.xml.rels" ContentType="application/vnd.openxmlformats-package.relationships+xml"/>
  <Override PartName="/ppt/slides/_rels/slide71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6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7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74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75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77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78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969840"/>
            <a:ext cx="9071640" cy="485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2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804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2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804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969840"/>
            <a:ext cx="9071640" cy="485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57120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638040" y="223200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040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57120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638040" y="4526280"/>
            <a:ext cx="292068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969840"/>
            <a:ext cx="9071640" cy="4850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52628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2232000"/>
            <a:ext cx="442692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526280"/>
            <a:ext cx="9071640" cy="2094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190548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3456000"/>
            <a:ext cx="9071640" cy="2697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Aft>
                <a:spcPts val="1128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Aft>
                <a:spcPts val="84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Aft>
                <a:spcPts val="561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180000" y="6886800"/>
            <a:ext cx="2348280" cy="52128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 anchor="b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587360" y="6886800"/>
            <a:ext cx="2348280" cy="52128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9D79C34-76E7-4639-AD2D-A845E55801E3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40860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2020680"/>
            <a:ext cx="9071640" cy="4675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4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Aft>
                <a:spcPts val="1128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Aft>
                <a:spcPts val="845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Aft>
                <a:spcPts val="561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Aft>
                <a:spcPts val="278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216000" y="6886800"/>
            <a:ext cx="2348280" cy="52128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6886800"/>
            <a:ext cx="3195000" cy="521280"/>
          </a:xfrm>
          <a:prstGeom prst="rect">
            <a:avLst/>
          </a:prstGeom>
        </p:spPr>
        <p:txBody>
          <a:bodyPr lIns="0" rIns="0" tIns="0" bIns="0" anchor="b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623360" y="6886800"/>
            <a:ext cx="2348280" cy="52128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C0F8F99-10BA-4B63-BCE6-E7AA7862B3A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-16920" y="-12240"/>
            <a:ext cx="10096920" cy="948240"/>
          </a:xfrm>
          <a:prstGeom prst="rect">
            <a:avLst/>
          </a:prstGeom>
          <a:ln>
            <a:noFill/>
          </a:ln>
        </p:spPr>
      </p:pic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969840"/>
            <a:ext cx="9071640" cy="1046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2232000"/>
            <a:ext cx="9071640" cy="439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dt"/>
          </p:nvPr>
        </p:nvSpPr>
        <p:spPr>
          <a:xfrm>
            <a:off x="180000" y="6887160"/>
            <a:ext cx="2348280" cy="52128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 anchor="b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sldNum"/>
          </p:nvPr>
        </p:nvSpPr>
        <p:spPr>
          <a:xfrm>
            <a:off x="7587360" y="6887160"/>
            <a:ext cx="2348280" cy="52128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BBAEF2C-6CFD-4100-9CE1-9CEFFCC2731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jpeg"/><Relationship Id="rId4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2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hyperlink" Target="http://miabellaai.net/index.html" TargetMode="External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2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2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7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2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7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2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27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27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27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2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27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27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2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1905480"/>
            <a:ext cx="9071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latin typeface="Arial"/>
              </a:rPr>
              <a:t>Introducción a Deep learning</a:t>
            </a:r>
            <a:endParaRPr b="0" lang="en-US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Supervised learning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504000" y="2232000"/>
            <a:ext cx="907164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K-nearest Neighbors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Linear Regression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Logistic Regression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13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Support vector Machines</a:t>
            </a:r>
            <a:endParaRPr b="0" lang="en-US" sz="24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latin typeface="Arial"/>
              </a:rPr>
              <a:t>Neural Networks</a:t>
            </a: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48640" y="334296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Supervised learning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Supervised learning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1954800" y="2083680"/>
            <a:ext cx="6366240" cy="47743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" descr=""/>
          <p:cNvPicPr/>
          <p:nvPr/>
        </p:nvPicPr>
        <p:blipFill>
          <a:blip r:embed="rId1"/>
          <a:stretch/>
        </p:blipFill>
        <p:spPr>
          <a:xfrm>
            <a:off x="457200" y="2287800"/>
            <a:ext cx="5118480" cy="3838680"/>
          </a:xfrm>
          <a:prstGeom prst="rect">
            <a:avLst/>
          </a:prstGeom>
          <a:ln>
            <a:noFill/>
          </a:ln>
        </p:spPr>
      </p:pic>
      <p:sp>
        <p:nvSpPr>
          <p:cNvPr id="160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Supervised learning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2468880" y="2711880"/>
            <a:ext cx="4492800" cy="268308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457200" y="2288160"/>
            <a:ext cx="5118480" cy="3838680"/>
          </a:xfrm>
          <a:prstGeom prst="rect">
            <a:avLst/>
          </a:prstGeom>
          <a:ln>
            <a:noFill/>
          </a:ln>
        </p:spPr>
      </p:pic>
      <p:sp>
        <p:nvSpPr>
          <p:cNvPr id="163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Supervised learning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5291280" y="2743200"/>
            <a:ext cx="4492800" cy="26830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3"/>
          <a:srcRect l="11045" t="0" r="19411" b="0"/>
          <a:stretch/>
        </p:blipFill>
        <p:spPr>
          <a:xfrm>
            <a:off x="2834640" y="2286000"/>
            <a:ext cx="4663440" cy="419148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Supervised learning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rcRect l="41341" t="0" r="10404" b="0"/>
          <a:stretch/>
        </p:blipFill>
        <p:spPr>
          <a:xfrm>
            <a:off x="4114800" y="3383280"/>
            <a:ext cx="1828440" cy="2522880"/>
          </a:xfrm>
          <a:prstGeom prst="rect">
            <a:avLst/>
          </a:prstGeom>
          <a:ln>
            <a:noFill/>
          </a:ln>
        </p:spPr>
      </p:pic>
      <p:sp>
        <p:nvSpPr>
          <p:cNvPr id="168" name="TextShape 2"/>
          <p:cNvSpPr txBox="1"/>
          <p:nvPr/>
        </p:nvSpPr>
        <p:spPr>
          <a:xfrm>
            <a:off x="640080" y="2286000"/>
            <a:ext cx="16459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9" name="Line 3"/>
          <p:cNvSpPr/>
          <p:nvPr/>
        </p:nvSpPr>
        <p:spPr>
          <a:xfrm>
            <a:off x="2560320" y="4663440"/>
            <a:ext cx="16459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TextShape 4"/>
          <p:cNvSpPr txBox="1"/>
          <p:nvPr/>
        </p:nvSpPr>
        <p:spPr>
          <a:xfrm>
            <a:off x="7589520" y="4206240"/>
            <a:ext cx="1485360" cy="87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600" spc="-1" strike="noStrike">
                <a:latin typeface="Arial"/>
              </a:rPr>
              <a:t>Cat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71" name="Line 5"/>
          <p:cNvSpPr/>
          <p:nvPr/>
        </p:nvSpPr>
        <p:spPr>
          <a:xfrm>
            <a:off x="5852160" y="4572000"/>
            <a:ext cx="16459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TextShape 6"/>
          <p:cNvSpPr txBox="1"/>
          <p:nvPr/>
        </p:nvSpPr>
        <p:spPr>
          <a:xfrm>
            <a:off x="7552080" y="2286000"/>
            <a:ext cx="16459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Output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2"/>
          <a:stretch/>
        </p:blipFill>
        <p:spPr>
          <a:xfrm>
            <a:off x="91440" y="3657600"/>
            <a:ext cx="2405880" cy="18043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Supervised learning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rcRect l="41341" t="0" r="10404" b="0"/>
          <a:stretch/>
        </p:blipFill>
        <p:spPr>
          <a:xfrm>
            <a:off x="4114800" y="3383280"/>
            <a:ext cx="1828440" cy="2522880"/>
          </a:xfrm>
          <a:prstGeom prst="rect">
            <a:avLst/>
          </a:prstGeom>
          <a:ln>
            <a:noFill/>
          </a:ln>
        </p:spPr>
      </p:pic>
      <p:sp>
        <p:nvSpPr>
          <p:cNvPr id="176" name="TextShape 2"/>
          <p:cNvSpPr txBox="1"/>
          <p:nvPr/>
        </p:nvSpPr>
        <p:spPr>
          <a:xfrm>
            <a:off x="640080" y="2286000"/>
            <a:ext cx="16459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77" name="Line 3"/>
          <p:cNvSpPr/>
          <p:nvPr/>
        </p:nvSpPr>
        <p:spPr>
          <a:xfrm>
            <a:off x="2560320" y="4663440"/>
            <a:ext cx="16459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TextShape 4"/>
          <p:cNvSpPr txBox="1"/>
          <p:nvPr/>
        </p:nvSpPr>
        <p:spPr>
          <a:xfrm>
            <a:off x="7589520" y="4206240"/>
            <a:ext cx="1485360" cy="87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600" spc="-1" strike="noStrike">
                <a:latin typeface="Arial"/>
              </a:rPr>
              <a:t>Cat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79" name="Line 5"/>
          <p:cNvSpPr/>
          <p:nvPr/>
        </p:nvSpPr>
        <p:spPr>
          <a:xfrm>
            <a:off x="5852160" y="4572000"/>
            <a:ext cx="16459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TextShape 6"/>
          <p:cNvSpPr txBox="1"/>
          <p:nvPr/>
        </p:nvSpPr>
        <p:spPr>
          <a:xfrm>
            <a:off x="7552080" y="2286000"/>
            <a:ext cx="16459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Output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448560" y="4114800"/>
            <a:ext cx="1837440" cy="10972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Supervised learning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rcRect l="41341" t="0" r="10404" b="0"/>
          <a:stretch/>
        </p:blipFill>
        <p:spPr>
          <a:xfrm>
            <a:off x="4114800" y="3383280"/>
            <a:ext cx="1828440" cy="2522880"/>
          </a:xfrm>
          <a:prstGeom prst="rect">
            <a:avLst/>
          </a:prstGeom>
          <a:ln>
            <a:noFill/>
          </a:ln>
        </p:spPr>
      </p:pic>
      <p:sp>
        <p:nvSpPr>
          <p:cNvPr id="184" name="TextShape 2"/>
          <p:cNvSpPr txBox="1"/>
          <p:nvPr/>
        </p:nvSpPr>
        <p:spPr>
          <a:xfrm>
            <a:off x="640080" y="2286000"/>
            <a:ext cx="16459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5" name="Line 3"/>
          <p:cNvSpPr/>
          <p:nvPr/>
        </p:nvSpPr>
        <p:spPr>
          <a:xfrm>
            <a:off x="2560320" y="4663440"/>
            <a:ext cx="16459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TextShape 4"/>
          <p:cNvSpPr txBox="1"/>
          <p:nvPr/>
        </p:nvSpPr>
        <p:spPr>
          <a:xfrm>
            <a:off x="7589520" y="4206240"/>
            <a:ext cx="1485360" cy="87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600" spc="-1" strike="noStrike">
                <a:latin typeface="Arial"/>
              </a:rPr>
              <a:t>Cat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87" name="Line 5"/>
          <p:cNvSpPr/>
          <p:nvPr/>
        </p:nvSpPr>
        <p:spPr>
          <a:xfrm>
            <a:off x="5852160" y="4572000"/>
            <a:ext cx="16459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TextShape 6"/>
          <p:cNvSpPr txBox="1"/>
          <p:nvPr/>
        </p:nvSpPr>
        <p:spPr>
          <a:xfrm>
            <a:off x="7552080" y="2286000"/>
            <a:ext cx="16459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Output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2"/>
          <a:srcRect l="11045" t="0" r="19411" b="0"/>
          <a:stretch/>
        </p:blipFill>
        <p:spPr>
          <a:xfrm>
            <a:off x="457200" y="3842640"/>
            <a:ext cx="1828800" cy="16437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Supervised learning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640080" y="2286000"/>
            <a:ext cx="16459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92" name="Line 3"/>
          <p:cNvSpPr/>
          <p:nvPr/>
        </p:nvSpPr>
        <p:spPr>
          <a:xfrm>
            <a:off x="2560320" y="4663440"/>
            <a:ext cx="16459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TextShape 4"/>
          <p:cNvSpPr txBox="1"/>
          <p:nvPr/>
        </p:nvSpPr>
        <p:spPr>
          <a:xfrm>
            <a:off x="7589520" y="4206240"/>
            <a:ext cx="1485360" cy="87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600" spc="-1" strike="noStrike">
                <a:latin typeface="Arial"/>
              </a:rPr>
              <a:t>Cat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94" name="Line 5"/>
          <p:cNvSpPr/>
          <p:nvPr/>
        </p:nvSpPr>
        <p:spPr>
          <a:xfrm>
            <a:off x="5852160" y="4572000"/>
            <a:ext cx="16459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TextShape 6"/>
          <p:cNvSpPr txBox="1"/>
          <p:nvPr/>
        </p:nvSpPr>
        <p:spPr>
          <a:xfrm>
            <a:off x="7552080" y="2286000"/>
            <a:ext cx="16459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Output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rcRect l="11045" t="0" r="19411" b="0"/>
          <a:stretch/>
        </p:blipFill>
        <p:spPr>
          <a:xfrm>
            <a:off x="640080" y="4208400"/>
            <a:ext cx="1828800" cy="1643760"/>
          </a:xfrm>
          <a:prstGeom prst="rect">
            <a:avLst/>
          </a:prstGeom>
          <a:ln>
            <a:noFill/>
          </a:ln>
        </p:spPr>
      </p:pic>
      <p:sp>
        <p:nvSpPr>
          <p:cNvPr id="197" name="CustomShape 7"/>
          <p:cNvSpPr/>
          <p:nvPr/>
        </p:nvSpPr>
        <p:spPr>
          <a:xfrm>
            <a:off x="4389120" y="3931920"/>
            <a:ext cx="1280160" cy="12801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US" sz="2800" spc="-1" strike="noStrike">
                <a:solidFill>
                  <a:srgbClr val="ffffff"/>
                </a:solidFill>
                <a:latin typeface="Arial"/>
              </a:rPr>
              <a:t>NN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93600" y="3931920"/>
            <a:ext cx="2100960" cy="157572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3"/>
          <a:stretch/>
        </p:blipFill>
        <p:spPr>
          <a:xfrm>
            <a:off x="540000" y="4297680"/>
            <a:ext cx="1837440" cy="109728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640080" y="334296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Unsupervised learning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7406640" y="151488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5486400" y="4663440"/>
            <a:ext cx="3865680" cy="192024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3"/>
          <a:stretch/>
        </p:blipFill>
        <p:spPr>
          <a:xfrm>
            <a:off x="3165840" y="3017520"/>
            <a:ext cx="3052080" cy="164592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4"/>
          <a:stretch/>
        </p:blipFill>
        <p:spPr>
          <a:xfrm>
            <a:off x="365760" y="1434960"/>
            <a:ext cx="6729120" cy="130824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5"/>
          <a:stretch/>
        </p:blipFill>
        <p:spPr>
          <a:xfrm>
            <a:off x="548640" y="4572000"/>
            <a:ext cx="2552400" cy="265680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Unsupervised learning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1843200" y="2813400"/>
            <a:ext cx="1082880" cy="1082880"/>
          </a:xfrm>
          <a:prstGeom prst="ellipse">
            <a:avLst/>
          </a:prstGeom>
          <a:solidFill>
            <a:srgbClr val="00599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3"/>
          <p:cNvSpPr/>
          <p:nvPr/>
        </p:nvSpPr>
        <p:spPr>
          <a:xfrm>
            <a:off x="4114800" y="2651760"/>
            <a:ext cx="548640" cy="54864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4"/>
          <p:cNvSpPr/>
          <p:nvPr/>
        </p:nvSpPr>
        <p:spPr>
          <a:xfrm>
            <a:off x="6126480" y="2926080"/>
            <a:ext cx="1645920" cy="164592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"/>
          <p:cNvSpPr/>
          <p:nvPr/>
        </p:nvSpPr>
        <p:spPr>
          <a:xfrm>
            <a:off x="2560320" y="5303520"/>
            <a:ext cx="1645920" cy="1645920"/>
          </a:xfrm>
          <a:prstGeom prst="ellipse">
            <a:avLst/>
          </a:prstGeom>
          <a:solidFill>
            <a:srgbClr val="8f187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6"/>
          <p:cNvSpPr/>
          <p:nvPr/>
        </p:nvSpPr>
        <p:spPr>
          <a:xfrm>
            <a:off x="7406640" y="5120640"/>
            <a:ext cx="914400" cy="914400"/>
          </a:xfrm>
          <a:prstGeom prst="rect">
            <a:avLst/>
          </a:prstGeom>
          <a:solidFill>
            <a:srgbClr val="00234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7"/>
          <p:cNvSpPr/>
          <p:nvPr/>
        </p:nvSpPr>
        <p:spPr>
          <a:xfrm>
            <a:off x="640080" y="4023360"/>
            <a:ext cx="1371600" cy="1371600"/>
          </a:xfrm>
          <a:prstGeom prst="rect">
            <a:avLst/>
          </a:prstGeom>
          <a:solidFill>
            <a:srgbClr val="00b6b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8"/>
          <p:cNvSpPr/>
          <p:nvPr/>
        </p:nvSpPr>
        <p:spPr>
          <a:xfrm>
            <a:off x="4480560" y="4297680"/>
            <a:ext cx="457200" cy="457200"/>
          </a:xfrm>
          <a:prstGeom prst="rect">
            <a:avLst/>
          </a:prstGeom>
          <a:solidFill>
            <a:srgbClr val="f5822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9"/>
          <p:cNvSpPr/>
          <p:nvPr/>
        </p:nvSpPr>
        <p:spPr>
          <a:xfrm>
            <a:off x="8229600" y="2560320"/>
            <a:ext cx="1371600" cy="1371600"/>
          </a:xfrm>
          <a:prstGeom prst="rect">
            <a:avLst/>
          </a:prstGeom>
          <a:solidFill>
            <a:srgbClr val="fdb94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0"/>
          <p:cNvSpPr/>
          <p:nvPr/>
        </p:nvSpPr>
        <p:spPr>
          <a:xfrm>
            <a:off x="5303520" y="6126480"/>
            <a:ext cx="1097280" cy="1097280"/>
          </a:xfrm>
          <a:prstGeom prst="rect">
            <a:avLst/>
          </a:prstGeom>
          <a:solidFill>
            <a:srgbClr val="ffe5c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1"/>
          <p:cNvSpPr/>
          <p:nvPr/>
        </p:nvSpPr>
        <p:spPr>
          <a:xfrm>
            <a:off x="7772400" y="6400800"/>
            <a:ext cx="731520" cy="7315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Unsupervised learning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7498080" y="2483280"/>
            <a:ext cx="1082880" cy="1082880"/>
          </a:xfrm>
          <a:prstGeom prst="ellipse">
            <a:avLst/>
          </a:prstGeom>
          <a:solidFill>
            <a:srgbClr val="00599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3"/>
          <p:cNvSpPr/>
          <p:nvPr/>
        </p:nvSpPr>
        <p:spPr>
          <a:xfrm>
            <a:off x="7040880" y="3566160"/>
            <a:ext cx="548640" cy="54864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8229600" y="3566160"/>
            <a:ext cx="1645920" cy="164592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5"/>
          <p:cNvSpPr/>
          <p:nvPr/>
        </p:nvSpPr>
        <p:spPr>
          <a:xfrm>
            <a:off x="6217920" y="4389120"/>
            <a:ext cx="1645920" cy="1645920"/>
          </a:xfrm>
          <a:prstGeom prst="ellipse">
            <a:avLst/>
          </a:prstGeom>
          <a:solidFill>
            <a:srgbClr val="8f187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"/>
          <p:cNvSpPr/>
          <p:nvPr/>
        </p:nvSpPr>
        <p:spPr>
          <a:xfrm>
            <a:off x="2560320" y="5120640"/>
            <a:ext cx="914400" cy="914400"/>
          </a:xfrm>
          <a:prstGeom prst="rect">
            <a:avLst/>
          </a:prstGeom>
          <a:solidFill>
            <a:srgbClr val="00234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7"/>
          <p:cNvSpPr/>
          <p:nvPr/>
        </p:nvSpPr>
        <p:spPr>
          <a:xfrm>
            <a:off x="457200" y="2651760"/>
            <a:ext cx="1371600" cy="1371600"/>
          </a:xfrm>
          <a:prstGeom prst="rect">
            <a:avLst/>
          </a:prstGeom>
          <a:solidFill>
            <a:srgbClr val="00b6b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8"/>
          <p:cNvSpPr/>
          <p:nvPr/>
        </p:nvSpPr>
        <p:spPr>
          <a:xfrm>
            <a:off x="2286000" y="2834640"/>
            <a:ext cx="457200" cy="457200"/>
          </a:xfrm>
          <a:prstGeom prst="rect">
            <a:avLst/>
          </a:prstGeom>
          <a:solidFill>
            <a:srgbClr val="f5822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9"/>
          <p:cNvSpPr/>
          <p:nvPr/>
        </p:nvSpPr>
        <p:spPr>
          <a:xfrm>
            <a:off x="548640" y="4754880"/>
            <a:ext cx="1371600" cy="1371600"/>
          </a:xfrm>
          <a:prstGeom prst="rect">
            <a:avLst/>
          </a:prstGeom>
          <a:solidFill>
            <a:srgbClr val="fdb94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0"/>
          <p:cNvSpPr/>
          <p:nvPr/>
        </p:nvSpPr>
        <p:spPr>
          <a:xfrm>
            <a:off x="2011680" y="3657600"/>
            <a:ext cx="1097280" cy="1097280"/>
          </a:xfrm>
          <a:prstGeom prst="rect">
            <a:avLst/>
          </a:prstGeom>
          <a:solidFill>
            <a:srgbClr val="ffe5c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1"/>
          <p:cNvSpPr/>
          <p:nvPr/>
        </p:nvSpPr>
        <p:spPr>
          <a:xfrm>
            <a:off x="8046720" y="5486400"/>
            <a:ext cx="731520" cy="7315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Unsupervised learning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7498080" y="2483280"/>
            <a:ext cx="1082880" cy="1082880"/>
          </a:xfrm>
          <a:prstGeom prst="ellipse">
            <a:avLst/>
          </a:prstGeom>
          <a:solidFill>
            <a:srgbClr val="00599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3"/>
          <p:cNvSpPr/>
          <p:nvPr/>
        </p:nvSpPr>
        <p:spPr>
          <a:xfrm>
            <a:off x="7040880" y="3566160"/>
            <a:ext cx="548640" cy="548640"/>
          </a:xfrm>
          <a:prstGeom prst="ellipse">
            <a:avLst/>
          </a:prstGeom>
          <a:solidFill>
            <a:srgbClr val="00a65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8229600" y="3566160"/>
            <a:ext cx="1645920" cy="1645920"/>
          </a:xfrm>
          <a:prstGeom prst="ellipse">
            <a:avLst/>
          </a:prstGeom>
          <a:solidFill>
            <a:srgbClr val="94070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5"/>
          <p:cNvSpPr/>
          <p:nvPr/>
        </p:nvSpPr>
        <p:spPr>
          <a:xfrm>
            <a:off x="6217920" y="4389120"/>
            <a:ext cx="1645920" cy="1645920"/>
          </a:xfrm>
          <a:prstGeom prst="ellipse">
            <a:avLst/>
          </a:prstGeom>
          <a:solidFill>
            <a:srgbClr val="8f187c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6"/>
          <p:cNvSpPr/>
          <p:nvPr/>
        </p:nvSpPr>
        <p:spPr>
          <a:xfrm>
            <a:off x="2560320" y="5120640"/>
            <a:ext cx="914400" cy="914400"/>
          </a:xfrm>
          <a:prstGeom prst="rect">
            <a:avLst/>
          </a:prstGeom>
          <a:solidFill>
            <a:srgbClr val="002342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7"/>
          <p:cNvSpPr/>
          <p:nvPr/>
        </p:nvSpPr>
        <p:spPr>
          <a:xfrm>
            <a:off x="457200" y="2651760"/>
            <a:ext cx="1371600" cy="1371600"/>
          </a:xfrm>
          <a:prstGeom prst="rect">
            <a:avLst/>
          </a:prstGeom>
          <a:solidFill>
            <a:srgbClr val="00b6b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8"/>
          <p:cNvSpPr/>
          <p:nvPr/>
        </p:nvSpPr>
        <p:spPr>
          <a:xfrm>
            <a:off x="2286000" y="2834640"/>
            <a:ext cx="457200" cy="457200"/>
          </a:xfrm>
          <a:prstGeom prst="rect">
            <a:avLst/>
          </a:prstGeom>
          <a:solidFill>
            <a:srgbClr val="f5822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9"/>
          <p:cNvSpPr/>
          <p:nvPr/>
        </p:nvSpPr>
        <p:spPr>
          <a:xfrm>
            <a:off x="548640" y="4754880"/>
            <a:ext cx="1371600" cy="1371600"/>
          </a:xfrm>
          <a:prstGeom prst="rect">
            <a:avLst/>
          </a:prstGeom>
          <a:solidFill>
            <a:srgbClr val="fdb94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10"/>
          <p:cNvSpPr/>
          <p:nvPr/>
        </p:nvSpPr>
        <p:spPr>
          <a:xfrm>
            <a:off x="2011680" y="3657600"/>
            <a:ext cx="1097280" cy="1097280"/>
          </a:xfrm>
          <a:prstGeom prst="rect">
            <a:avLst/>
          </a:prstGeom>
          <a:solidFill>
            <a:srgbClr val="ffe5ca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8046720" y="5486400"/>
            <a:ext cx="731520" cy="7315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TextShape 12"/>
          <p:cNvSpPr txBox="1"/>
          <p:nvPr/>
        </p:nvSpPr>
        <p:spPr>
          <a:xfrm>
            <a:off x="3383280" y="3657600"/>
            <a:ext cx="3429720" cy="739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5400" spc="-1" strike="noStrike">
                <a:latin typeface="Arial"/>
              </a:rPr>
              <a:t>Clustering</a:t>
            </a:r>
            <a:endParaRPr b="0" lang="en-US" sz="5400" spc="-1" strike="noStrike"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Unsupervised learning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504000" y="2232000"/>
            <a:ext cx="907164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r>
              <a:rPr b="0" lang="en-US" sz="3200" spc="-1" strike="noStrike">
                <a:latin typeface="Arial"/>
              </a:rPr>
              <a:t>Clustering</a:t>
            </a:r>
            <a:endParaRPr b="0" lang="en-US" sz="3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-K-means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-Hierarchical cluster analysis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-Expectation Maximization</a:t>
            </a:r>
            <a:endParaRPr b="0" lang="en-US" sz="2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Visualization and dimensionality reduction</a:t>
            </a:r>
            <a:endParaRPr b="0" lang="en-US" sz="3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-Principal component analysis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-Kernel PCA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-Locally-Linear Embedding</a:t>
            </a:r>
            <a:endParaRPr b="0" lang="en-US" sz="2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Association rule learning</a:t>
            </a:r>
            <a:endParaRPr b="0" lang="en-US" sz="3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-Apriori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-Eclat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Tipo de machine learning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rcRect l="0" t="19960" r="5" b="0"/>
          <a:stretch/>
        </p:blipFill>
        <p:spPr>
          <a:xfrm>
            <a:off x="1645920" y="1990800"/>
            <a:ext cx="6766560" cy="541584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241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4"/>
          <p:cNvSpPr/>
          <p:nvPr/>
        </p:nvSpPr>
        <p:spPr>
          <a:xfrm>
            <a:off x="2377440" y="2468880"/>
            <a:ext cx="5852160" cy="38404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246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4"/>
          <p:cNvSpPr/>
          <p:nvPr/>
        </p:nvSpPr>
        <p:spPr>
          <a:xfrm>
            <a:off x="4754880" y="2468880"/>
            <a:ext cx="3474720" cy="2560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5"/>
          <p:cNvSpPr/>
          <p:nvPr/>
        </p:nvSpPr>
        <p:spPr>
          <a:xfrm>
            <a:off x="2286000" y="5120640"/>
            <a:ext cx="2560320" cy="11887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Line 6"/>
          <p:cNvSpPr/>
          <p:nvPr/>
        </p:nvSpPr>
        <p:spPr>
          <a:xfrm flipV="1">
            <a:off x="4516560" y="5394960"/>
            <a:ext cx="0" cy="91440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253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4754880" y="2468880"/>
            <a:ext cx="3474720" cy="2560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5"/>
          <p:cNvSpPr/>
          <p:nvPr/>
        </p:nvSpPr>
        <p:spPr>
          <a:xfrm>
            <a:off x="2286000" y="5669280"/>
            <a:ext cx="1554480" cy="640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Line 6"/>
          <p:cNvSpPr/>
          <p:nvPr/>
        </p:nvSpPr>
        <p:spPr>
          <a:xfrm flipV="1">
            <a:off x="4516560" y="5394960"/>
            <a:ext cx="0" cy="91440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260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CustomShape 4"/>
          <p:cNvSpPr/>
          <p:nvPr/>
        </p:nvSpPr>
        <p:spPr>
          <a:xfrm>
            <a:off x="4754880" y="2468880"/>
            <a:ext cx="3474720" cy="2560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5"/>
          <p:cNvSpPr/>
          <p:nvPr/>
        </p:nvSpPr>
        <p:spPr>
          <a:xfrm>
            <a:off x="2286000" y="5669280"/>
            <a:ext cx="1554480" cy="640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Line 6"/>
          <p:cNvSpPr/>
          <p:nvPr/>
        </p:nvSpPr>
        <p:spPr>
          <a:xfrm flipV="1">
            <a:off x="4516560" y="5394960"/>
            <a:ext cx="0" cy="91440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7"/>
          <p:cNvSpPr/>
          <p:nvPr/>
        </p:nvSpPr>
        <p:spPr>
          <a:xfrm flipH="1">
            <a:off x="2377440" y="5267520"/>
            <a:ext cx="2011680" cy="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268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2286000" y="5669280"/>
            <a:ext cx="1554480" cy="640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Line 5"/>
          <p:cNvSpPr/>
          <p:nvPr/>
        </p:nvSpPr>
        <p:spPr>
          <a:xfrm flipV="1">
            <a:off x="4516560" y="5394960"/>
            <a:ext cx="0" cy="91440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Line 6"/>
          <p:cNvSpPr/>
          <p:nvPr/>
        </p:nvSpPr>
        <p:spPr>
          <a:xfrm flipH="1">
            <a:off x="2377440" y="5267520"/>
            <a:ext cx="2011680" cy="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7"/>
          <p:cNvSpPr/>
          <p:nvPr/>
        </p:nvSpPr>
        <p:spPr>
          <a:xfrm>
            <a:off x="4754880" y="3931920"/>
            <a:ext cx="155448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8"/>
          <p:cNvSpPr/>
          <p:nvPr/>
        </p:nvSpPr>
        <p:spPr>
          <a:xfrm>
            <a:off x="6217920" y="2468880"/>
            <a:ext cx="2011680" cy="15544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Line 9"/>
          <p:cNvSpPr/>
          <p:nvPr/>
        </p:nvSpPr>
        <p:spPr>
          <a:xfrm flipH="1">
            <a:off x="6675120" y="3931920"/>
            <a:ext cx="19440" cy="237744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Demo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278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4"/>
          <p:cNvSpPr/>
          <p:nvPr/>
        </p:nvSpPr>
        <p:spPr>
          <a:xfrm>
            <a:off x="2286000" y="5669280"/>
            <a:ext cx="1554480" cy="640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Line 5"/>
          <p:cNvSpPr/>
          <p:nvPr/>
        </p:nvSpPr>
        <p:spPr>
          <a:xfrm flipV="1">
            <a:off x="4516560" y="5394960"/>
            <a:ext cx="0" cy="91440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Line 6"/>
          <p:cNvSpPr/>
          <p:nvPr/>
        </p:nvSpPr>
        <p:spPr>
          <a:xfrm flipH="1">
            <a:off x="2377440" y="5267520"/>
            <a:ext cx="2011680" cy="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7"/>
          <p:cNvSpPr/>
          <p:nvPr/>
        </p:nvSpPr>
        <p:spPr>
          <a:xfrm>
            <a:off x="4754880" y="3931920"/>
            <a:ext cx="155448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8"/>
          <p:cNvSpPr/>
          <p:nvPr/>
        </p:nvSpPr>
        <p:spPr>
          <a:xfrm>
            <a:off x="6675120" y="2468880"/>
            <a:ext cx="155448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Line 9"/>
          <p:cNvSpPr/>
          <p:nvPr/>
        </p:nvSpPr>
        <p:spPr>
          <a:xfrm flipH="1">
            <a:off x="6675120" y="3931920"/>
            <a:ext cx="19440" cy="237744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288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2286000" y="5669280"/>
            <a:ext cx="1554480" cy="640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Line 5"/>
          <p:cNvSpPr/>
          <p:nvPr/>
        </p:nvSpPr>
        <p:spPr>
          <a:xfrm flipV="1">
            <a:off x="4516560" y="5394960"/>
            <a:ext cx="0" cy="91440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Line 6"/>
          <p:cNvSpPr/>
          <p:nvPr/>
        </p:nvSpPr>
        <p:spPr>
          <a:xfrm flipH="1">
            <a:off x="2377440" y="5267520"/>
            <a:ext cx="2011680" cy="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7"/>
          <p:cNvSpPr/>
          <p:nvPr/>
        </p:nvSpPr>
        <p:spPr>
          <a:xfrm>
            <a:off x="4754880" y="3931920"/>
            <a:ext cx="155448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8"/>
          <p:cNvSpPr/>
          <p:nvPr/>
        </p:nvSpPr>
        <p:spPr>
          <a:xfrm>
            <a:off x="6675120" y="2468880"/>
            <a:ext cx="1554480" cy="914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Line 9"/>
          <p:cNvSpPr/>
          <p:nvPr/>
        </p:nvSpPr>
        <p:spPr>
          <a:xfrm flipH="1">
            <a:off x="6675120" y="3931920"/>
            <a:ext cx="19440" cy="237744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10"/>
          <p:cNvSpPr/>
          <p:nvPr/>
        </p:nvSpPr>
        <p:spPr>
          <a:xfrm flipH="1">
            <a:off x="2286000" y="3785040"/>
            <a:ext cx="4297680" cy="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299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Line 4"/>
          <p:cNvSpPr/>
          <p:nvPr/>
        </p:nvSpPr>
        <p:spPr>
          <a:xfrm flipV="1">
            <a:off x="4516560" y="5394960"/>
            <a:ext cx="0" cy="91440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Line 5"/>
          <p:cNvSpPr/>
          <p:nvPr/>
        </p:nvSpPr>
        <p:spPr>
          <a:xfrm flipH="1">
            <a:off x="2377440" y="5267520"/>
            <a:ext cx="2011680" cy="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Line 6"/>
          <p:cNvSpPr/>
          <p:nvPr/>
        </p:nvSpPr>
        <p:spPr>
          <a:xfrm flipH="1">
            <a:off x="6675120" y="3931920"/>
            <a:ext cx="19440" cy="237744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Line 7"/>
          <p:cNvSpPr/>
          <p:nvPr/>
        </p:nvSpPr>
        <p:spPr>
          <a:xfrm flipH="1">
            <a:off x="2286000" y="3785040"/>
            <a:ext cx="4297680" cy="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8"/>
          <p:cNvSpPr/>
          <p:nvPr/>
        </p:nvSpPr>
        <p:spPr>
          <a:xfrm>
            <a:off x="7132320" y="2834640"/>
            <a:ext cx="365760" cy="365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308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0" name="CustomShape 4"/>
          <p:cNvSpPr/>
          <p:nvPr/>
        </p:nvSpPr>
        <p:spPr>
          <a:xfrm>
            <a:off x="7132320" y="2834640"/>
            <a:ext cx="365760" cy="365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313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4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7132320" y="2834640"/>
            <a:ext cx="365760" cy="365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Line 5"/>
          <p:cNvSpPr/>
          <p:nvPr/>
        </p:nvSpPr>
        <p:spPr>
          <a:xfrm flipV="1">
            <a:off x="2188800" y="2007360"/>
            <a:ext cx="6660720" cy="4544280"/>
          </a:xfrm>
          <a:prstGeom prst="line">
            <a:avLst/>
          </a:prstGeom>
          <a:ln w="5724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319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4"/>
          <p:cNvSpPr/>
          <p:nvPr/>
        </p:nvSpPr>
        <p:spPr>
          <a:xfrm>
            <a:off x="7132320" y="2834640"/>
            <a:ext cx="365760" cy="365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5"/>
          <p:cNvSpPr/>
          <p:nvPr/>
        </p:nvSpPr>
        <p:spPr>
          <a:xfrm flipV="1">
            <a:off x="2188800" y="2007360"/>
            <a:ext cx="6660720" cy="4544280"/>
          </a:xfrm>
          <a:prstGeom prst="line">
            <a:avLst/>
          </a:prstGeom>
          <a:ln w="5724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TextShape 6"/>
          <p:cNvSpPr txBox="1"/>
          <p:nvPr/>
        </p:nvSpPr>
        <p:spPr>
          <a:xfrm>
            <a:off x="8686800" y="4754880"/>
            <a:ext cx="676080" cy="424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6.5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326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7132320" y="2834640"/>
            <a:ext cx="365760" cy="365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5"/>
          <p:cNvSpPr/>
          <p:nvPr/>
        </p:nvSpPr>
        <p:spPr>
          <a:xfrm flipV="1">
            <a:off x="2188800" y="2007360"/>
            <a:ext cx="6660720" cy="4544280"/>
          </a:xfrm>
          <a:prstGeom prst="line">
            <a:avLst/>
          </a:prstGeom>
          <a:ln w="5724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6"/>
          <p:cNvSpPr/>
          <p:nvPr/>
        </p:nvSpPr>
        <p:spPr>
          <a:xfrm flipV="1">
            <a:off x="7498080" y="2926080"/>
            <a:ext cx="0" cy="338328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7"/>
          <p:cNvSpPr/>
          <p:nvPr/>
        </p:nvSpPr>
        <p:spPr>
          <a:xfrm>
            <a:off x="7406640" y="2834640"/>
            <a:ext cx="182880" cy="1828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TextShape 8"/>
          <p:cNvSpPr txBox="1"/>
          <p:nvPr/>
        </p:nvSpPr>
        <p:spPr>
          <a:xfrm>
            <a:off x="8686800" y="4754880"/>
            <a:ext cx="676080" cy="424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6.5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34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1828800" y="2016000"/>
            <a:ext cx="6858000" cy="4712040"/>
          </a:xfrm>
          <a:prstGeom prst="rect">
            <a:avLst/>
          </a:prstGeom>
          <a:ln>
            <a:noFill/>
          </a:ln>
        </p:spPr>
      </p:pic>
      <p:sp>
        <p:nvSpPr>
          <p:cNvPr id="335" name="TextShape 2"/>
          <p:cNvSpPr txBox="1"/>
          <p:nvPr/>
        </p:nvSpPr>
        <p:spPr>
          <a:xfrm rot="16200000">
            <a:off x="1127880" y="4388760"/>
            <a:ext cx="88956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6" name="TextShape 3"/>
          <p:cNvSpPr txBox="1"/>
          <p:nvPr/>
        </p:nvSpPr>
        <p:spPr>
          <a:xfrm>
            <a:off x="5029200" y="6918480"/>
            <a:ext cx="137088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7" name="CustomShape 4"/>
          <p:cNvSpPr/>
          <p:nvPr/>
        </p:nvSpPr>
        <p:spPr>
          <a:xfrm>
            <a:off x="7132320" y="2834640"/>
            <a:ext cx="365760" cy="3657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Line 5"/>
          <p:cNvSpPr/>
          <p:nvPr/>
        </p:nvSpPr>
        <p:spPr>
          <a:xfrm flipV="1">
            <a:off x="2188800" y="2007360"/>
            <a:ext cx="6660720" cy="4544280"/>
          </a:xfrm>
          <a:prstGeom prst="line">
            <a:avLst/>
          </a:prstGeom>
          <a:ln w="5724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Line 6"/>
          <p:cNvSpPr/>
          <p:nvPr/>
        </p:nvSpPr>
        <p:spPr>
          <a:xfrm flipV="1">
            <a:off x="7498080" y="2926080"/>
            <a:ext cx="0" cy="338328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7"/>
          <p:cNvSpPr/>
          <p:nvPr/>
        </p:nvSpPr>
        <p:spPr>
          <a:xfrm flipH="1">
            <a:off x="2286000" y="2926080"/>
            <a:ext cx="5120640" cy="0"/>
          </a:xfrm>
          <a:prstGeom prst="line">
            <a:avLst/>
          </a:prstGeom>
          <a:ln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8"/>
          <p:cNvSpPr/>
          <p:nvPr/>
        </p:nvSpPr>
        <p:spPr>
          <a:xfrm>
            <a:off x="7406640" y="2834640"/>
            <a:ext cx="182880" cy="18288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TextShape 9"/>
          <p:cNvSpPr txBox="1"/>
          <p:nvPr/>
        </p:nvSpPr>
        <p:spPr>
          <a:xfrm>
            <a:off x="8686800" y="4754880"/>
            <a:ext cx="676080" cy="424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6.5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621000" y="343440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Classification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Classification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rcRect l="3506" t="26969" r="44784" b="18164"/>
          <a:stretch/>
        </p:blipFill>
        <p:spPr>
          <a:xfrm>
            <a:off x="548640" y="1920240"/>
            <a:ext cx="8961120" cy="534492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04000" y="2232000"/>
            <a:ext cx="907164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Inteligencia Artificial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Machine learning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Deep learning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Classification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rcRect l="3506" t="25354" r="45689" b="18164"/>
          <a:stretch/>
        </p:blipFill>
        <p:spPr>
          <a:xfrm>
            <a:off x="640080" y="1886400"/>
            <a:ext cx="8686440" cy="542880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Classification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rcRect l="4413" t="26969" r="45689" b="19779"/>
          <a:stretch/>
        </p:blipFill>
        <p:spPr>
          <a:xfrm>
            <a:off x="822960" y="2121480"/>
            <a:ext cx="8503920" cy="510228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Classification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rcRect l="3506" t="25389" r="45689" b="18135"/>
          <a:stretch/>
        </p:blipFill>
        <p:spPr>
          <a:xfrm>
            <a:off x="822960" y="2011680"/>
            <a:ext cx="8778240" cy="548604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0" y="1280160"/>
            <a:ext cx="10149840" cy="6309360"/>
          </a:xfrm>
          <a:prstGeom prst="rect">
            <a:avLst/>
          </a:pr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TextShape 2"/>
          <p:cNvSpPr txBox="1"/>
          <p:nvPr/>
        </p:nvSpPr>
        <p:spPr>
          <a:xfrm>
            <a:off x="120960" y="974880"/>
            <a:ext cx="3262320" cy="30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  <a:hlinkClick r:id="rId1"/>
              </a:rPr>
              <a:t>http://miabellaai.net/index.html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1188720" y="1290960"/>
            <a:ext cx="7406640" cy="626904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360" y="1589040"/>
            <a:ext cx="10014480" cy="525744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" descr=""/>
          <p:cNvPicPr/>
          <p:nvPr/>
        </p:nvPicPr>
        <p:blipFill>
          <a:blip r:embed="rId1"/>
          <a:srcRect l="74992" t="77128" r="0" b="0"/>
          <a:stretch/>
        </p:blipFill>
        <p:spPr>
          <a:xfrm>
            <a:off x="640080" y="2286000"/>
            <a:ext cx="8503920" cy="4082040"/>
          </a:xfrm>
          <a:prstGeom prst="rect">
            <a:avLst/>
          </a:prstGeom>
          <a:ln>
            <a:noFill/>
          </a:ln>
        </p:spPr>
      </p:pic>
      <p:sp>
        <p:nvSpPr>
          <p:cNvPr id="357" name="CustomShape 1"/>
          <p:cNvSpPr/>
          <p:nvPr/>
        </p:nvSpPr>
        <p:spPr>
          <a:xfrm>
            <a:off x="1554480" y="4937760"/>
            <a:ext cx="2103120" cy="1188720"/>
          </a:xfrm>
          <a:prstGeom prst="rect">
            <a:avLst/>
          </a:prstGeom>
          <a:noFill/>
          <a:ln w="3816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881280" y="2474640"/>
            <a:ext cx="4766400" cy="3175560"/>
          </a:xfrm>
          <a:prstGeom prst="rect">
            <a:avLst/>
          </a:prstGeom>
          <a:ln>
            <a:noFill/>
          </a:ln>
        </p:spPr>
      </p:pic>
      <p:sp>
        <p:nvSpPr>
          <p:cNvPr id="360" name="TextShape 2"/>
          <p:cNvSpPr txBox="1"/>
          <p:nvPr/>
        </p:nvSpPr>
        <p:spPr>
          <a:xfrm rot="16200000">
            <a:off x="219240" y="3578040"/>
            <a:ext cx="12758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2430360" y="5760720"/>
            <a:ext cx="16844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TextShape 4"/>
          <p:cNvSpPr txBox="1"/>
          <p:nvPr/>
        </p:nvSpPr>
        <p:spPr>
          <a:xfrm>
            <a:off x="6126480" y="3338280"/>
            <a:ext cx="3566160" cy="12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800" spc="-1" strike="noStrike">
                <a:latin typeface="Arial"/>
              </a:rPr>
              <a:t>Y = wx + b</a:t>
            </a:r>
            <a:endParaRPr b="0" lang="en-US" sz="4800" spc="-1" strike="noStrike"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881280" y="2474640"/>
            <a:ext cx="4766400" cy="3175560"/>
          </a:xfrm>
          <a:prstGeom prst="rect">
            <a:avLst/>
          </a:prstGeom>
          <a:ln>
            <a:noFill/>
          </a:ln>
        </p:spPr>
      </p:pic>
      <p:sp>
        <p:nvSpPr>
          <p:cNvPr id="365" name="TextShape 2"/>
          <p:cNvSpPr txBox="1"/>
          <p:nvPr/>
        </p:nvSpPr>
        <p:spPr>
          <a:xfrm rot="16200000">
            <a:off x="219240" y="3578040"/>
            <a:ext cx="12758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2430360" y="5760720"/>
            <a:ext cx="16844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7" name="Line 4"/>
          <p:cNvSpPr/>
          <p:nvPr/>
        </p:nvSpPr>
        <p:spPr>
          <a:xfrm flipV="1">
            <a:off x="427320" y="4137840"/>
            <a:ext cx="5515920" cy="617040"/>
          </a:xfrm>
          <a:prstGeom prst="line">
            <a:avLst/>
          </a:prstGeom>
          <a:ln w="5724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TextShape 5"/>
          <p:cNvSpPr txBox="1"/>
          <p:nvPr/>
        </p:nvSpPr>
        <p:spPr>
          <a:xfrm>
            <a:off x="6126480" y="3338280"/>
            <a:ext cx="3566160" cy="12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800" spc="-1" strike="noStrike">
                <a:latin typeface="Arial"/>
              </a:rPr>
              <a:t>Y = wx + b</a:t>
            </a:r>
            <a:endParaRPr b="0" lang="en-US" sz="4800" spc="-1" strike="noStrike"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0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881280" y="2474640"/>
            <a:ext cx="4766400" cy="3175560"/>
          </a:xfrm>
          <a:prstGeom prst="rect">
            <a:avLst/>
          </a:prstGeom>
          <a:ln>
            <a:noFill/>
          </a:ln>
        </p:spPr>
      </p:pic>
      <p:sp>
        <p:nvSpPr>
          <p:cNvPr id="371" name="TextShape 2"/>
          <p:cNvSpPr txBox="1"/>
          <p:nvPr/>
        </p:nvSpPr>
        <p:spPr>
          <a:xfrm rot="16200000">
            <a:off x="219240" y="3578040"/>
            <a:ext cx="12758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2" name="TextShape 3"/>
          <p:cNvSpPr txBox="1"/>
          <p:nvPr/>
        </p:nvSpPr>
        <p:spPr>
          <a:xfrm>
            <a:off x="2430360" y="5760720"/>
            <a:ext cx="16844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3" name="Line 4"/>
          <p:cNvSpPr/>
          <p:nvPr/>
        </p:nvSpPr>
        <p:spPr>
          <a:xfrm flipV="1">
            <a:off x="599760" y="3438720"/>
            <a:ext cx="5171400" cy="2015640"/>
          </a:xfrm>
          <a:prstGeom prst="line">
            <a:avLst/>
          </a:prstGeom>
          <a:ln w="5724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TextShape 5"/>
          <p:cNvSpPr txBox="1"/>
          <p:nvPr/>
        </p:nvSpPr>
        <p:spPr>
          <a:xfrm>
            <a:off x="6126480" y="3338280"/>
            <a:ext cx="3566160" cy="12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800" spc="-1" strike="noStrike">
                <a:latin typeface="Arial"/>
              </a:rPr>
              <a:t>Y = wx + b</a:t>
            </a:r>
            <a:endParaRPr b="0" lang="en-US" sz="4800" spc="-1" strike="noStrike">
              <a:latin typeface="Arial"/>
            </a:endParaRPr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881280" y="2474640"/>
            <a:ext cx="4766400" cy="3175560"/>
          </a:xfrm>
          <a:prstGeom prst="rect">
            <a:avLst/>
          </a:prstGeom>
          <a:ln>
            <a:noFill/>
          </a:ln>
        </p:spPr>
      </p:pic>
      <p:sp>
        <p:nvSpPr>
          <p:cNvPr id="377" name="TextShape 2"/>
          <p:cNvSpPr txBox="1"/>
          <p:nvPr/>
        </p:nvSpPr>
        <p:spPr>
          <a:xfrm rot="16200000">
            <a:off x="219240" y="3578040"/>
            <a:ext cx="12758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8" name="TextShape 3"/>
          <p:cNvSpPr txBox="1"/>
          <p:nvPr/>
        </p:nvSpPr>
        <p:spPr>
          <a:xfrm>
            <a:off x="2430360" y="5760720"/>
            <a:ext cx="16844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9" name="Line 4"/>
          <p:cNvSpPr/>
          <p:nvPr/>
        </p:nvSpPr>
        <p:spPr>
          <a:xfrm flipV="1">
            <a:off x="1826280" y="2026800"/>
            <a:ext cx="2718360" cy="4839120"/>
          </a:xfrm>
          <a:prstGeom prst="line">
            <a:avLst/>
          </a:prstGeom>
          <a:ln w="5724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TextShape 5"/>
          <p:cNvSpPr txBox="1"/>
          <p:nvPr/>
        </p:nvSpPr>
        <p:spPr>
          <a:xfrm>
            <a:off x="6126480" y="3338280"/>
            <a:ext cx="3566160" cy="12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800" spc="-1" strike="noStrike">
                <a:latin typeface="Arial"/>
              </a:rPr>
              <a:t>Y = wx + b</a:t>
            </a:r>
            <a:endParaRPr b="0" lang="en-US" sz="48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188720" y="87408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                      </a:t>
            </a:r>
            <a:r>
              <a:rPr b="0" lang="en-US" sz="4400" spc="-1" strike="noStrike">
                <a:latin typeface="Arial"/>
              </a:rPr>
              <a:t>Inteligencia Artificial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91440" y="1188720"/>
            <a:ext cx="6126480" cy="6126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Inteligencia artificial</a:t>
            </a:r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-Strong (acts more like a brain)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latin typeface="Arial"/>
              </a:rPr>
              <a:t>-Weak (Siri, Alexa, conjunto limitado de tareas)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134" name="TextShape 3"/>
          <p:cNvSpPr txBox="1"/>
          <p:nvPr/>
        </p:nvSpPr>
        <p:spPr>
          <a:xfrm>
            <a:off x="6400800" y="2439360"/>
            <a:ext cx="3679200" cy="2681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When a machine mimics "cognitive" functions such as "learning" and "problem solving”​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5" name="TextShape 4"/>
          <p:cNvSpPr txBox="1"/>
          <p:nvPr/>
        </p:nvSpPr>
        <p:spPr>
          <a:xfrm>
            <a:off x="6400800" y="4754880"/>
            <a:ext cx="3566160" cy="310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800" spc="-1" strike="noStrike">
                <a:latin typeface="Arial"/>
              </a:rPr>
              <a:t>Any technique that enables computers to mimic human behavior   </a:t>
            </a:r>
            <a:endParaRPr b="0" lang="en-US" sz="2800" spc="-1" strike="noStrike">
              <a:latin typeface="Arial"/>
            </a:endParaRPr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881280" y="2474640"/>
            <a:ext cx="4766400" cy="3175560"/>
          </a:xfrm>
          <a:prstGeom prst="rect">
            <a:avLst/>
          </a:prstGeom>
          <a:ln>
            <a:noFill/>
          </a:ln>
        </p:spPr>
      </p:pic>
      <p:sp>
        <p:nvSpPr>
          <p:cNvPr id="383" name="TextShape 2"/>
          <p:cNvSpPr txBox="1"/>
          <p:nvPr/>
        </p:nvSpPr>
        <p:spPr>
          <a:xfrm rot="16200000">
            <a:off x="219240" y="3578040"/>
            <a:ext cx="12758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2430360" y="5760720"/>
            <a:ext cx="16844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5" name="Line 4"/>
          <p:cNvSpPr/>
          <p:nvPr/>
        </p:nvSpPr>
        <p:spPr>
          <a:xfrm flipV="1">
            <a:off x="1401120" y="2320920"/>
            <a:ext cx="3568680" cy="4250880"/>
          </a:xfrm>
          <a:prstGeom prst="line">
            <a:avLst/>
          </a:prstGeom>
          <a:ln w="5724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TextShape 5"/>
          <p:cNvSpPr txBox="1"/>
          <p:nvPr/>
        </p:nvSpPr>
        <p:spPr>
          <a:xfrm>
            <a:off x="6126480" y="3338280"/>
            <a:ext cx="3566160" cy="12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800" spc="-1" strike="noStrike">
                <a:latin typeface="Arial"/>
              </a:rPr>
              <a:t>Y = wx + b</a:t>
            </a:r>
            <a:endParaRPr b="0" lang="en-US" sz="4800" spc="-1" strike="noStrike"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881280" y="2474640"/>
            <a:ext cx="4766400" cy="3175560"/>
          </a:xfrm>
          <a:prstGeom prst="rect">
            <a:avLst/>
          </a:prstGeom>
          <a:ln>
            <a:noFill/>
          </a:ln>
        </p:spPr>
      </p:pic>
      <p:sp>
        <p:nvSpPr>
          <p:cNvPr id="389" name="TextShape 2"/>
          <p:cNvSpPr txBox="1"/>
          <p:nvPr/>
        </p:nvSpPr>
        <p:spPr>
          <a:xfrm rot="16200000">
            <a:off x="219240" y="3578040"/>
            <a:ext cx="12758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0" name="TextShape 3"/>
          <p:cNvSpPr txBox="1"/>
          <p:nvPr/>
        </p:nvSpPr>
        <p:spPr>
          <a:xfrm>
            <a:off x="2430360" y="5760720"/>
            <a:ext cx="16844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1" name="Line 4"/>
          <p:cNvSpPr/>
          <p:nvPr/>
        </p:nvSpPr>
        <p:spPr>
          <a:xfrm flipV="1">
            <a:off x="905760" y="2863440"/>
            <a:ext cx="4559040" cy="3165840"/>
          </a:xfrm>
          <a:prstGeom prst="line">
            <a:avLst/>
          </a:prstGeom>
          <a:ln w="5724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TextShape 5"/>
          <p:cNvSpPr txBox="1"/>
          <p:nvPr/>
        </p:nvSpPr>
        <p:spPr>
          <a:xfrm>
            <a:off x="6126480" y="3338280"/>
            <a:ext cx="3566160" cy="12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800" spc="-1" strike="noStrike">
                <a:latin typeface="Arial"/>
              </a:rPr>
              <a:t>Y = wx + b</a:t>
            </a:r>
            <a:endParaRPr b="0" lang="en-US" sz="4800" spc="-1" strike="noStrike"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1"/>
          <a:srcRect l="6051" t="0" r="0" b="6399"/>
          <a:stretch/>
        </p:blipFill>
        <p:spPr>
          <a:xfrm>
            <a:off x="881280" y="2474640"/>
            <a:ext cx="4766400" cy="3175560"/>
          </a:xfrm>
          <a:prstGeom prst="rect">
            <a:avLst/>
          </a:prstGeom>
          <a:ln>
            <a:noFill/>
          </a:ln>
        </p:spPr>
      </p:pic>
      <p:sp>
        <p:nvSpPr>
          <p:cNvPr id="395" name="TextShape 2"/>
          <p:cNvSpPr txBox="1"/>
          <p:nvPr/>
        </p:nvSpPr>
        <p:spPr>
          <a:xfrm rot="16200000">
            <a:off x="219240" y="3578040"/>
            <a:ext cx="12758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Salario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2430360" y="5760720"/>
            <a:ext cx="1684440" cy="52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Experiencia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7" name="Line 4"/>
          <p:cNvSpPr/>
          <p:nvPr/>
        </p:nvSpPr>
        <p:spPr>
          <a:xfrm flipV="1">
            <a:off x="1088640" y="2484360"/>
            <a:ext cx="4559040" cy="3165840"/>
          </a:xfrm>
          <a:prstGeom prst="line">
            <a:avLst/>
          </a:prstGeom>
          <a:ln w="57240">
            <a:solidFill>
              <a:srgbClr val="ef413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TextShape 5"/>
          <p:cNvSpPr txBox="1"/>
          <p:nvPr/>
        </p:nvSpPr>
        <p:spPr>
          <a:xfrm>
            <a:off x="6126480" y="3338280"/>
            <a:ext cx="3566160" cy="123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4800" spc="-1" strike="noStrike">
                <a:latin typeface="Arial"/>
              </a:rPr>
              <a:t>Y = wx + b</a:t>
            </a:r>
            <a:endParaRPr b="0" lang="en-US" sz="4800" spc="-1" strike="noStrike">
              <a:latin typeface="Arial"/>
            </a:endParaRPr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1"/>
          <a:stretch/>
        </p:blipFill>
        <p:spPr>
          <a:xfrm>
            <a:off x="1244160" y="2103120"/>
            <a:ext cx="7442640" cy="518868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Mean Square Error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/>
          <a:srcRect l="1335" t="0" r="2217" b="0"/>
          <a:stretch/>
        </p:blipFill>
        <p:spPr>
          <a:xfrm>
            <a:off x="365760" y="1899360"/>
            <a:ext cx="9326880" cy="541584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" descr=""/>
          <p:cNvPicPr/>
          <p:nvPr/>
        </p:nvPicPr>
        <p:blipFill>
          <a:blip r:embed="rId1"/>
          <a:stretch/>
        </p:blipFill>
        <p:spPr>
          <a:xfrm>
            <a:off x="-914400" y="1463040"/>
            <a:ext cx="12070080" cy="6789240"/>
          </a:xfrm>
          <a:prstGeom prst="rect">
            <a:avLst/>
          </a:prstGeom>
          <a:ln>
            <a:noFill/>
          </a:ln>
        </p:spPr>
      </p:pic>
      <p:sp>
        <p:nvSpPr>
          <p:cNvPr id="404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Linear regression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Mean Square Error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rcRect l="1335" t="0" r="2217" b="0"/>
          <a:stretch/>
        </p:blipFill>
        <p:spPr>
          <a:xfrm>
            <a:off x="91440" y="1964520"/>
            <a:ext cx="7954200" cy="4619160"/>
          </a:xfrm>
          <a:prstGeom prst="rect">
            <a:avLst/>
          </a:prstGeom>
          <a:ln>
            <a:noFill/>
          </a:ln>
        </p:spPr>
      </p:pic>
      <p:pic>
        <p:nvPicPr>
          <p:cNvPr id="407" name="" descr=""/>
          <p:cNvPicPr/>
          <p:nvPr/>
        </p:nvPicPr>
        <p:blipFill>
          <a:blip r:embed="rId2"/>
          <a:stretch/>
        </p:blipFill>
        <p:spPr>
          <a:xfrm>
            <a:off x="6858000" y="4284360"/>
            <a:ext cx="2377440" cy="293940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" descr=""/>
          <p:cNvPicPr/>
          <p:nvPr/>
        </p:nvPicPr>
        <p:blipFill>
          <a:blip r:embed="rId1"/>
          <a:srcRect l="0" t="7895" r="0" b="8620"/>
          <a:stretch/>
        </p:blipFill>
        <p:spPr>
          <a:xfrm>
            <a:off x="548640" y="3017520"/>
            <a:ext cx="9128880" cy="2526840"/>
          </a:xfrm>
          <a:prstGeom prst="rect">
            <a:avLst/>
          </a:prstGeom>
          <a:ln>
            <a:noFill/>
          </a:ln>
        </p:spPr>
      </p:pic>
      <p:sp>
        <p:nvSpPr>
          <p:cNvPr id="409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Mean Square Error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</a:rPr>
              <a:t>Gradient Descent is a general function for minimizing a function, in this case the Mean Squared Error cost function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0" y="1955880"/>
            <a:ext cx="10012680" cy="5356440"/>
          </a:xfrm>
          <a:prstGeom prst="rect">
            <a:avLst/>
          </a:prstGeom>
          <a:ln>
            <a:noFill/>
          </a:ln>
        </p:spPr>
      </p:pic>
      <p:sp>
        <p:nvSpPr>
          <p:cNvPr id="412" name="TextShape 2"/>
          <p:cNvSpPr txBox="1"/>
          <p:nvPr/>
        </p:nvSpPr>
        <p:spPr>
          <a:xfrm>
            <a:off x="1920240" y="139320"/>
            <a:ext cx="7498080" cy="90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Gradient Descent</a:t>
            </a:r>
            <a:endParaRPr b="0" lang="en-US" sz="6000" spc="-1" strike="noStrike"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</a:rPr>
              <a:t>Gradient Descent is a general function for minimizing a function, in this case the Mean Squared Error cost function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1920240" y="139320"/>
            <a:ext cx="7498080" cy="90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Gradient Descent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415" name="" descr=""/>
          <p:cNvPicPr/>
          <p:nvPr/>
        </p:nvPicPr>
        <p:blipFill>
          <a:blip r:embed="rId1"/>
          <a:stretch/>
        </p:blipFill>
        <p:spPr>
          <a:xfrm>
            <a:off x="1593000" y="1828800"/>
            <a:ext cx="6362280" cy="55908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91800" y="1189080"/>
            <a:ext cx="6126480" cy="6126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Inteligencia artificial</a:t>
            </a:r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1097280" y="2194560"/>
            <a:ext cx="4937760" cy="4937760"/>
          </a:xfrm>
          <a:prstGeom prst="ellipse">
            <a:avLst/>
          </a:prstGeom>
          <a:solidFill>
            <a:srgbClr val="f04e4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Machine learning</a:t>
            </a:r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Aprendizaje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automatico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tatistical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techniques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6218280" y="2286000"/>
            <a:ext cx="4388760" cy="237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200" spc="-1" strike="noStrike">
                <a:latin typeface="Arial"/>
              </a:rPr>
              <a:t>Field of study that gives computers the ability to learn without being explicitly programmed.​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​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-Arthur Samuel​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139" name="TextShape 4"/>
          <p:cNvSpPr txBox="1"/>
          <p:nvPr/>
        </p:nvSpPr>
        <p:spPr>
          <a:xfrm>
            <a:off x="6218280" y="4538520"/>
            <a:ext cx="4297320" cy="237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200" spc="-1" strike="noStrike">
                <a:latin typeface="Arial"/>
              </a:rPr>
              <a:t>Field of study that gives computers the ability to learn without being explicitly programmed.​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​</a:t>
            </a:r>
            <a:endParaRPr b="0" lang="en-US" sz="2200" spc="-1" strike="noStrike">
              <a:latin typeface="Arial"/>
            </a:endParaRPr>
          </a:p>
          <a:p>
            <a:r>
              <a:rPr b="0" lang="en-US" sz="2200" spc="-1" strike="noStrike">
                <a:latin typeface="Arial"/>
              </a:rPr>
              <a:t>-Arthur Samuel​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140" name="TextShape 5"/>
          <p:cNvSpPr txBox="1"/>
          <p:nvPr/>
        </p:nvSpPr>
        <p:spPr>
          <a:xfrm>
            <a:off x="1189080" y="87408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                      </a:t>
            </a:r>
            <a:r>
              <a:rPr b="0" lang="en-US" sz="4400" spc="-1" strike="noStrike">
                <a:latin typeface="Arial"/>
              </a:rPr>
              <a:t>Machine learning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</a:rPr>
              <a:t>Gradient Descent is a general function for minimizing a function, in this case the Mean Squared Error cost function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17" name="TextShape 2"/>
          <p:cNvSpPr txBox="1"/>
          <p:nvPr/>
        </p:nvSpPr>
        <p:spPr>
          <a:xfrm>
            <a:off x="1920240" y="139320"/>
            <a:ext cx="7498080" cy="90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Gradient Descent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1867320" y="2016000"/>
            <a:ext cx="6362280" cy="5581440"/>
          </a:xfrm>
          <a:prstGeom prst="rect">
            <a:avLst/>
          </a:prstGeom>
          <a:ln>
            <a:noFill/>
          </a:ln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2600" spc="-1" strike="noStrike">
                <a:latin typeface="Arial"/>
              </a:rPr>
              <a:t> </a:t>
            </a:r>
            <a:r>
              <a:rPr b="0" lang="en-US" sz="2600" spc="-1" strike="noStrike">
                <a:latin typeface="Arial"/>
              </a:rPr>
              <a:t>Gradient Descent is a general function for minimizing a function, in this case the Mean Squared Error cost function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1920240" y="139320"/>
            <a:ext cx="7498080" cy="902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6000" spc="-1" strike="noStrike">
                <a:solidFill>
                  <a:srgbClr val="ffffff"/>
                </a:solidFill>
                <a:latin typeface="Arial"/>
              </a:rPr>
              <a:t>Gradient Descent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1"/>
          <a:stretch/>
        </p:blipFill>
        <p:spPr>
          <a:xfrm>
            <a:off x="1958760" y="2103120"/>
            <a:ext cx="6362280" cy="5581440"/>
          </a:xfrm>
          <a:prstGeom prst="rect">
            <a:avLst/>
          </a:prstGeom>
          <a:ln>
            <a:noFill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91440" y="1261440"/>
            <a:ext cx="9988560" cy="6017760"/>
          </a:xfrm>
          <a:prstGeom prst="rect">
            <a:avLst/>
          </a:prstGeom>
          <a:ln>
            <a:noFill/>
          </a:ln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Activation functions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504000" y="2232000"/>
            <a:ext cx="9071640" cy="2614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200" spc="-1" strike="noStrike">
                <a:latin typeface="Arial"/>
              </a:rPr>
              <a:t>-Sigmoid function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-Hyperbolic Tangent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-Rectified Linear Unit</a:t>
            </a:r>
            <a:endParaRPr b="0" lang="en-US" sz="3200" spc="-1" strike="noStrike">
              <a:latin typeface="Arial"/>
            </a:endParaRPr>
          </a:p>
          <a:p>
            <a:r>
              <a:rPr b="0" lang="en-US" sz="3200" spc="-1" strike="noStrike">
                <a:latin typeface="Arial"/>
              </a:rPr>
              <a:t>-Leaky ReLU</a:t>
            </a:r>
            <a:endParaRPr b="0" lang="en-US" sz="3200" spc="-1" strike="noStrike">
              <a:latin typeface="Arial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Sigmoid function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1"/>
          <a:srcRect l="0" t="0" r="0" b="2656"/>
          <a:stretch/>
        </p:blipFill>
        <p:spPr>
          <a:xfrm>
            <a:off x="731520" y="2086560"/>
            <a:ext cx="8276760" cy="5365080"/>
          </a:xfrm>
          <a:prstGeom prst="rect">
            <a:avLst/>
          </a:prstGeom>
          <a:ln>
            <a:noFill/>
          </a:ln>
        </p:spPr>
      </p:pic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Hyperbolic Tangent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640080" y="1970640"/>
            <a:ext cx="8602560" cy="534456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Rectified Linear Unit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30" name="" descr=""/>
          <p:cNvPicPr/>
          <p:nvPr/>
        </p:nvPicPr>
        <p:blipFill>
          <a:blip r:embed="rId1"/>
          <a:stretch/>
        </p:blipFill>
        <p:spPr>
          <a:xfrm>
            <a:off x="731520" y="2053440"/>
            <a:ext cx="8412480" cy="535320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Leaky ReLU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1097280" y="2164680"/>
            <a:ext cx="7939800" cy="5023080"/>
          </a:xfrm>
          <a:prstGeom prst="rect">
            <a:avLst/>
          </a:prstGeom>
          <a:ln>
            <a:noFill/>
          </a:ln>
        </p:spPr>
      </p:pic>
      <p:sp>
        <p:nvSpPr>
          <p:cNvPr id="433" name="Line 2"/>
          <p:cNvSpPr/>
          <p:nvPr/>
        </p:nvSpPr>
        <p:spPr>
          <a:xfrm>
            <a:off x="2011680" y="6035040"/>
            <a:ext cx="673056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504000" y="109728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Neurona vs Perceptron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35" name="" descr=""/>
          <p:cNvPicPr/>
          <p:nvPr/>
        </p:nvPicPr>
        <p:blipFill>
          <a:blip r:embed="rId1"/>
          <a:stretch/>
        </p:blipFill>
        <p:spPr>
          <a:xfrm>
            <a:off x="1598040" y="2180160"/>
            <a:ext cx="6857640" cy="5076360"/>
          </a:xfrm>
          <a:prstGeom prst="rect">
            <a:avLst/>
          </a:prstGeom>
          <a:ln>
            <a:noFill/>
          </a:ln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529560" y="325152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Perceptron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91800" y="1189080"/>
            <a:ext cx="6126480" cy="6126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Inteligencia artificial</a:t>
            </a:r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1097280" y="2194560"/>
            <a:ext cx="4937760" cy="4937760"/>
          </a:xfrm>
          <a:prstGeom prst="ellipse">
            <a:avLst/>
          </a:prstGeom>
          <a:solidFill>
            <a:srgbClr val="f04e4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Machine learning</a:t>
            </a:r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Aprendizaje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automatico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tatistical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techniques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143" name="TextShape 3"/>
          <p:cNvSpPr txBox="1"/>
          <p:nvPr/>
        </p:nvSpPr>
        <p:spPr>
          <a:xfrm>
            <a:off x="6218280" y="2286000"/>
            <a:ext cx="3748680" cy="2378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200" spc="-1" strike="noStrike">
                <a:latin typeface="Arial"/>
              </a:rPr>
              <a:t>Subset of AI techniques  which use statistical methods to enables machines to improve with experience 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144" name="TextShape 4"/>
          <p:cNvSpPr txBox="1"/>
          <p:nvPr/>
        </p:nvSpPr>
        <p:spPr>
          <a:xfrm>
            <a:off x="1189080" y="87408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                      </a:t>
            </a:r>
            <a:r>
              <a:rPr b="0" lang="en-US" sz="4400" spc="-1" strike="noStrike">
                <a:latin typeface="Arial"/>
              </a:rPr>
              <a:t>Machine learning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Perceptron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931680" y="2283120"/>
            <a:ext cx="8303760" cy="4392000"/>
          </a:xfrm>
          <a:prstGeom prst="rect">
            <a:avLst/>
          </a:prstGeom>
          <a:ln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Perceptron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274320" y="2651760"/>
            <a:ext cx="9495720" cy="3383280"/>
          </a:xfrm>
          <a:prstGeom prst="rect">
            <a:avLst/>
          </a:prstGeom>
          <a:ln>
            <a:noFill/>
          </a:ln>
        </p:spPr>
      </p:pic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Perceptron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1"/>
          <a:stretch/>
        </p:blipFill>
        <p:spPr>
          <a:xfrm>
            <a:off x="606600" y="1773360"/>
            <a:ext cx="9086040" cy="5267160"/>
          </a:xfrm>
          <a:prstGeom prst="rect">
            <a:avLst/>
          </a:prstGeom>
          <a:ln>
            <a:noFill/>
          </a:ln>
        </p:spPr>
      </p:pic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Perceptron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44" name="" descr=""/>
          <p:cNvPicPr/>
          <p:nvPr/>
        </p:nvPicPr>
        <p:blipFill>
          <a:blip r:embed="rId1"/>
          <a:stretch/>
        </p:blipFill>
        <p:spPr>
          <a:xfrm>
            <a:off x="457200" y="1870920"/>
            <a:ext cx="9601200" cy="5550840"/>
          </a:xfrm>
          <a:prstGeom prst="rect">
            <a:avLst/>
          </a:prstGeom>
          <a:ln>
            <a:noFill/>
          </a:ln>
        </p:spPr>
      </p:pic>
      <p:sp>
        <p:nvSpPr>
          <p:cNvPr id="445" name="CustomShape 2"/>
          <p:cNvSpPr/>
          <p:nvPr/>
        </p:nvSpPr>
        <p:spPr>
          <a:xfrm>
            <a:off x="5669280" y="2834640"/>
            <a:ext cx="1920240" cy="640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1800" spc="-1" strike="noStrike">
                <a:latin typeface="Arial"/>
              </a:rPr>
              <a:t>Activation function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Perceptron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146880" y="2116800"/>
            <a:ext cx="9848520" cy="5105160"/>
          </a:xfrm>
          <a:prstGeom prst="rect">
            <a:avLst/>
          </a:prstGeom>
          <a:ln>
            <a:noFill/>
          </a:ln>
        </p:spPr>
      </p:pic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Perceptron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Perceptron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1188720" y="1371600"/>
            <a:ext cx="8046720" cy="6034680"/>
          </a:xfrm>
          <a:prstGeom prst="rect">
            <a:avLst/>
          </a:prstGeom>
          <a:ln>
            <a:noFill/>
          </a:ln>
        </p:spPr>
      </p:pic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23400" y="1431720"/>
            <a:ext cx="9029160" cy="85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3600" spc="-1" strike="noStrike">
                <a:latin typeface="Arial"/>
                <a:hlinkClick r:id="rId1"/>
              </a:rPr>
              <a:t>https://playground.tensorflow.org/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52" name="" descr=""/>
          <p:cNvPicPr/>
          <p:nvPr/>
        </p:nvPicPr>
        <p:blipFill>
          <a:blip r:embed="rId2"/>
          <a:srcRect l="18513" t="29990" r="33736" b="20005"/>
          <a:stretch/>
        </p:blipFill>
        <p:spPr>
          <a:xfrm>
            <a:off x="554400" y="2194560"/>
            <a:ext cx="8772480" cy="516456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                        </a:t>
            </a:r>
            <a:r>
              <a:rPr b="0" lang="en-US" sz="4400" spc="-1" strike="noStrike">
                <a:latin typeface="Arial"/>
              </a:rPr>
              <a:t>Deep learning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92160" y="1189440"/>
            <a:ext cx="6126480" cy="61264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Inteligencia artificial</a:t>
            </a:r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</p:txBody>
      </p:sp>
      <p:sp>
        <p:nvSpPr>
          <p:cNvPr id="147" name="CustomShape 3"/>
          <p:cNvSpPr/>
          <p:nvPr/>
        </p:nvSpPr>
        <p:spPr>
          <a:xfrm>
            <a:off x="1097640" y="2194920"/>
            <a:ext cx="4937760" cy="4937760"/>
          </a:xfrm>
          <a:prstGeom prst="ellipse">
            <a:avLst/>
          </a:prstGeom>
          <a:solidFill>
            <a:srgbClr val="f04e4d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2400" spc="-1" strike="noStrike">
                <a:solidFill>
                  <a:srgbClr val="ffffff"/>
                </a:solidFill>
                <a:latin typeface="Arial"/>
              </a:rPr>
              <a:t>Machine learning</a:t>
            </a:r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  <a:p>
            <a:pPr algn="ctr"/>
            <a:endParaRPr b="0" lang="en-US" sz="2400" spc="-1" strike="noStrike">
              <a:latin typeface="Arial"/>
            </a:endParaRPr>
          </a:p>
        </p:txBody>
      </p:sp>
      <p:sp>
        <p:nvSpPr>
          <p:cNvPr id="148" name="TextShape 4"/>
          <p:cNvSpPr txBox="1"/>
          <p:nvPr/>
        </p:nvSpPr>
        <p:spPr>
          <a:xfrm>
            <a:off x="6492240" y="5347080"/>
            <a:ext cx="3200400" cy="1145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200" spc="-1" strike="noStrike">
                <a:latin typeface="Arial"/>
              </a:rPr>
              <a:t>A Technique for Implementing Machine Learning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149" name="TextShape 5"/>
          <p:cNvSpPr txBox="1"/>
          <p:nvPr/>
        </p:nvSpPr>
        <p:spPr>
          <a:xfrm>
            <a:off x="6480360" y="2286000"/>
            <a:ext cx="3212280" cy="1400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2200" spc="-1" strike="noStrike">
                <a:latin typeface="Arial"/>
              </a:rPr>
              <a:t>Subset of machine learning where artificial neural networks algorithms inspired by the human brain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0" name="CustomShape 6"/>
          <p:cNvSpPr/>
          <p:nvPr/>
        </p:nvSpPr>
        <p:spPr>
          <a:xfrm>
            <a:off x="1914120" y="3291840"/>
            <a:ext cx="3755160" cy="3755160"/>
          </a:xfrm>
          <a:prstGeom prst="ellipse">
            <a:avLst/>
          </a:prstGeom>
          <a:solidFill>
            <a:srgbClr val="00b274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n-US" sz="2200" spc="-1" strike="noStrike">
                <a:solidFill>
                  <a:srgbClr val="ffffff"/>
                </a:solidFill>
                <a:latin typeface="Arial"/>
              </a:rPr>
              <a:t>Deep learning</a:t>
            </a:r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endParaRPr b="0" lang="en-US" sz="22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-Fully connected neural network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-Feed forward neural networks</a:t>
            </a:r>
            <a:endParaRPr b="0" lang="en-US" sz="1800" spc="-1" strike="noStrike">
              <a:latin typeface="Arial"/>
            </a:endParaRPr>
          </a:p>
          <a:p>
            <a:pPr algn="ctr"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-Convolutional neural networks </a:t>
            </a:r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  <a:p>
            <a:pPr algn="ctr"/>
            <a:endParaRPr b="0" lang="en-US" sz="1800" spc="-1" strike="noStrike">
              <a:latin typeface="Arial"/>
            </a:endParaRPr>
          </a:p>
        </p:txBody>
      </p:sp>
      <p:sp>
        <p:nvSpPr>
          <p:cNvPr id="151" name="TextShape 7"/>
          <p:cNvSpPr txBox="1"/>
          <p:nvPr/>
        </p:nvSpPr>
        <p:spPr>
          <a:xfrm>
            <a:off x="6583680" y="4023360"/>
            <a:ext cx="3200400" cy="786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0" lang="en-US" sz="2200" spc="-1" strike="noStrike">
                <a:latin typeface="Arial"/>
              </a:rPr>
              <a:t>Learn underlying features in data using neural networks  </a:t>
            </a:r>
            <a:endParaRPr b="0" lang="en-US" sz="2200" spc="-1" strike="noStrike"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969840"/>
            <a:ext cx="9071640" cy="1046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Tipos de machine learning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04000" y="2232000"/>
            <a:ext cx="9071640" cy="4392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Supervised learning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Unsupervised Learning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Semi-supervised Learning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Reinforcement Learning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2018-11-15T22:33:20Z</dcterms:created>
  <dc:creator/>
  <dc:description/>
  <dc:language>en-US</dc:language>
  <cp:lastModifiedBy/>
  <dcterms:modified xsi:type="dcterms:W3CDTF">2018-11-28T22:48:29Z</dcterms:modified>
  <cp:revision>175</cp:revision>
  <dc:subject/>
  <dc:title>Lights</dc:title>
</cp:coreProperties>
</file>